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94" r:id="rId3"/>
    <p:sldId id="269" r:id="rId4"/>
    <p:sldId id="270" r:id="rId5"/>
    <p:sldId id="271" r:id="rId6"/>
    <p:sldId id="299" r:id="rId7"/>
    <p:sldId id="273" r:id="rId8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484" autoAdjust="0"/>
  </p:normalViewPr>
  <p:slideViewPr>
    <p:cSldViewPr snapToGrid="0">
      <p:cViewPr varScale="1">
        <p:scale>
          <a:sx n="108" d="100"/>
          <a:sy n="108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sideWall>
    <c:back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заявления 2024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Sheet1!$A$2:$A$11</c:f>
              <c:strCache>
                <c:ptCount val="10"/>
                <c:pt idx="0">
                  <c:v>ИП</c:v>
                </c:pt>
                <c:pt idx="1">
                  <c:v>ИП-Н</c:v>
                </c:pt>
                <c:pt idx="2">
                  <c:v>ИЗ-ДККП</c:v>
                </c:pt>
                <c:pt idx="3">
                  <c:v>ИЗ-П</c:v>
                </c:pt>
                <c:pt idx="4">
                  <c:v>ИЗ-МЗДП</c:v>
                </c:pt>
                <c:pt idx="5">
                  <c:v>ИЗ-ЛЧ</c:v>
                </c:pt>
                <c:pt idx="6">
                  <c:v>ИЗ-ПСК</c:v>
                </c:pt>
                <c:pt idx="7">
                  <c:v>ИОП</c:v>
                </c:pt>
                <c:pt idx="8">
                  <c:v>ИЗП-пл</c:v>
                </c:pt>
                <c:pt idx="9">
                  <c:v>ИПК</c:v>
                </c:pt>
              </c:strCache>
            </c:strRef>
          </c:cat>
          <c:val>
            <c:numRef>
              <c:f>Sheet1!$B$2:$B$11</c:f>
              <c:numCache>
                <c:formatCode>#,##0</c:formatCode>
                <c:ptCount val="10"/>
                <c:pt idx="0">
                  <c:v>7581</c:v>
                </c:pt>
                <c:pt idx="1">
                  <c:v>2102</c:v>
                </c:pt>
                <c:pt idx="2">
                  <c:v>1466</c:v>
                </c:pt>
                <c:pt idx="3">
                  <c:v>1050</c:v>
                </c:pt>
                <c:pt idx="4">
                  <c:v>3070</c:v>
                </c:pt>
                <c:pt idx="5" formatCode="General">
                  <c:v>705</c:v>
                </c:pt>
                <c:pt idx="6" formatCode="General">
                  <c:v>91</c:v>
                </c:pt>
                <c:pt idx="7">
                  <c:v>1278</c:v>
                </c:pt>
                <c:pt idx="8" formatCode="General">
                  <c:v>163</c:v>
                </c:pt>
                <c:pt idx="9">
                  <c:v>14089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D9DD-4EF4-9B9E-332BD09ACBF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заявления 2025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Sheet1!$A$2:$A$11</c:f>
              <c:strCache>
                <c:ptCount val="10"/>
                <c:pt idx="0">
                  <c:v>ИП</c:v>
                </c:pt>
                <c:pt idx="1">
                  <c:v>ИП-Н</c:v>
                </c:pt>
                <c:pt idx="2">
                  <c:v>ИЗ-ДККП</c:v>
                </c:pt>
                <c:pt idx="3">
                  <c:v>ИЗ-П</c:v>
                </c:pt>
                <c:pt idx="4">
                  <c:v>ИЗ-МЗДП</c:v>
                </c:pt>
                <c:pt idx="5">
                  <c:v>ИЗ-ЛЧ</c:v>
                </c:pt>
                <c:pt idx="6">
                  <c:v>ИЗ-ПСК</c:v>
                </c:pt>
                <c:pt idx="7">
                  <c:v>ИОП</c:v>
                </c:pt>
                <c:pt idx="8">
                  <c:v>ИЗП-пл</c:v>
                </c:pt>
                <c:pt idx="9">
                  <c:v>ИПК</c:v>
                </c:pt>
              </c:strCache>
            </c:strRef>
          </c:cat>
          <c:val>
            <c:numRef>
              <c:f>Sheet1!$C$2:$C$11</c:f>
              <c:numCache>
                <c:formatCode>#,##0</c:formatCode>
                <c:ptCount val="10"/>
                <c:pt idx="0">
                  <c:v>7025</c:v>
                </c:pt>
                <c:pt idx="1">
                  <c:v>2226</c:v>
                </c:pt>
                <c:pt idx="2">
                  <c:v>1474</c:v>
                </c:pt>
                <c:pt idx="3">
                  <c:v>960</c:v>
                </c:pt>
                <c:pt idx="4">
                  <c:v>3222</c:v>
                </c:pt>
                <c:pt idx="5">
                  <c:v>656</c:v>
                </c:pt>
                <c:pt idx="6">
                  <c:v>104</c:v>
                </c:pt>
                <c:pt idx="7">
                  <c:v>1269</c:v>
                </c:pt>
                <c:pt idx="8">
                  <c:v>170</c:v>
                </c:pt>
                <c:pt idx="9">
                  <c:v>13632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D9DD-4EF4-9B9E-332BD09ACB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31343663"/>
        <c:axId val="531341583"/>
        <c:axId val="0"/>
      </c:bar3DChart>
      <c:catAx>
        <c:axId val="5313436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1583"/>
        <c:crosses val="autoZero"/>
        <c:auto val="1"/>
        <c:lblAlgn val="ctr"/>
        <c:lblOffset val="100"/>
        <c:noMultiLvlLbl val="0"/>
      </c:catAx>
      <c:valAx>
        <c:axId val="5313415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366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1"/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</c:dTable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accent6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sideWall>
    <c:back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backWall>
    <c:plotArea>
      <c:layout>
        <c:manualLayout>
          <c:layoutTarget val="inner"/>
          <c:xMode val="edge"/>
          <c:yMode val="edge"/>
          <c:x val="0.29715044418624914"/>
          <c:y val="3.4910608687275468E-2"/>
          <c:w val="0.69974993899927684"/>
          <c:h val="0.7777244349310704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заявления 2024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Sheet1!$A$2:$A$6</c:f>
              <c:strCache>
                <c:ptCount val="5"/>
                <c:pt idx="0">
                  <c:v>ОПДУ</c:v>
                </c:pt>
                <c:pt idx="1">
                  <c:v>ДП-ОПДУ</c:v>
                </c:pt>
                <c:pt idx="2">
                  <c:v>ДЗС</c:v>
                </c:pt>
                <c:pt idx="3">
                  <c:v>МЗС</c:v>
                </c:pt>
                <c:pt idx="4">
                  <c:v>Памук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52196</c:v>
                </c:pt>
                <c:pt idx="1">
                  <c:v>44797</c:v>
                </c:pt>
                <c:pt idx="2">
                  <c:v>5943</c:v>
                </c:pt>
                <c:pt idx="3">
                  <c:v>2057</c:v>
                </c:pt>
                <c:pt idx="4" formatCode="General">
                  <c:v>64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A440-4D66-8E6D-2539ECA3542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заявления 2025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Sheet1!$A$2:$A$6</c:f>
              <c:strCache>
                <c:ptCount val="5"/>
                <c:pt idx="0">
                  <c:v>ОПДУ</c:v>
                </c:pt>
                <c:pt idx="1">
                  <c:v>ДП-ОПДУ</c:v>
                </c:pt>
                <c:pt idx="2">
                  <c:v>ДЗС</c:v>
                </c:pt>
                <c:pt idx="3">
                  <c:v>МЗС</c:v>
                </c:pt>
                <c:pt idx="4">
                  <c:v>Памук</c:v>
                </c:pt>
              </c:strCache>
            </c:strRef>
          </c:cat>
          <c:val>
            <c:numRef>
              <c:f>Sheet1!$C$2:$C$6</c:f>
              <c:numCache>
                <c:formatCode>#,##0</c:formatCode>
                <c:ptCount val="5"/>
                <c:pt idx="0">
                  <c:v>44529</c:v>
                </c:pt>
                <c:pt idx="1">
                  <c:v>43077</c:v>
                </c:pt>
                <c:pt idx="2">
                  <c:v>7015</c:v>
                </c:pt>
                <c:pt idx="3">
                  <c:v>2213</c:v>
                </c:pt>
                <c:pt idx="4" formatCode="General">
                  <c:v>90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A440-4D66-8E6D-2539ECA354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31343663"/>
        <c:axId val="531341583"/>
        <c:axId val="0"/>
      </c:bar3DChart>
      <c:catAx>
        <c:axId val="5313436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1583"/>
        <c:crosses val="autoZero"/>
        <c:auto val="1"/>
        <c:lblAlgn val="ctr"/>
        <c:lblOffset val="100"/>
        <c:noMultiLvlLbl val="0"/>
      </c:catAx>
      <c:valAx>
        <c:axId val="5313415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366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</c:dTable>
      <c:spPr>
        <a:solidFill>
          <a:schemeClr val="accent6">
            <a:lumMod val="20000"/>
            <a:lumOff val="80000"/>
          </a:schemeClr>
        </a:solidFill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solidFill>
      <a:schemeClr val="accent6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sideWall>
    <c:back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backWall>
    <c:plotArea>
      <c:layout>
        <c:manualLayout>
          <c:layoutTarget val="inner"/>
          <c:xMode val="edge"/>
          <c:yMode val="edge"/>
          <c:x val="0.33004286740949229"/>
          <c:y val="6.3493649858772538E-2"/>
          <c:w val="0.71029841035570562"/>
          <c:h val="0.5501419656318794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заявления 2024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ПНДЖ 3</c:v>
                </c:pt>
                <c:pt idx="1">
                  <c:v>ПНДЖ 1</c:v>
                </c:pt>
                <c:pt idx="2">
                  <c:v>ПНДТ</c:v>
                </c:pt>
              </c:strCache>
            </c:strRef>
          </c:cat>
          <c:val>
            <c:numRef>
              <c:f>Sheet1!$B$2:$B$4</c:f>
              <c:numCache>
                <c:formatCode>#,##0</c:formatCode>
                <c:ptCount val="3"/>
                <c:pt idx="0">
                  <c:v>4634</c:v>
                </c:pt>
                <c:pt idx="1">
                  <c:v>5767</c:v>
                </c:pt>
                <c:pt idx="2">
                  <c:v>8404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3D8C-48F6-8825-1748FD3971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заявления 2025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ПНДЖ 3</c:v>
                </c:pt>
                <c:pt idx="1">
                  <c:v>ПНДЖ 1</c:v>
                </c:pt>
                <c:pt idx="2">
                  <c:v>ПНДТ</c:v>
                </c:pt>
              </c:strCache>
            </c:strRef>
          </c:cat>
          <c:val>
            <c:numRef>
              <c:f>Sheet1!$C$2:$C$4</c:f>
              <c:numCache>
                <c:formatCode>#,##0</c:formatCode>
                <c:ptCount val="3"/>
                <c:pt idx="0">
                  <c:v>4443</c:v>
                </c:pt>
                <c:pt idx="1">
                  <c:v>5445</c:v>
                </c:pt>
                <c:pt idx="2">
                  <c:v>8475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3D8C-48F6-8825-1748FD3971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31343663"/>
        <c:axId val="531341583"/>
        <c:axId val="0"/>
      </c:bar3DChart>
      <c:catAx>
        <c:axId val="5313436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1583"/>
        <c:crosses val="autoZero"/>
        <c:auto val="1"/>
        <c:lblAlgn val="ctr"/>
        <c:lblOffset val="100"/>
        <c:noMultiLvlLbl val="0"/>
      </c:catAx>
      <c:valAx>
        <c:axId val="5313415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366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6">
        <a:lumMod val="20000"/>
        <a:lumOff val="80000"/>
      </a:schemeClr>
    </a:solidFill>
    <a:ln>
      <a:solidFill>
        <a:schemeClr val="tx1"/>
      </a:solidFill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sideWall>
    <c:back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заявления 2024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Sheet1!$A$2:$A$11</c:f>
              <c:strCache>
                <c:ptCount val="10"/>
                <c:pt idx="0">
                  <c:v>МлК</c:v>
                </c:pt>
                <c:pt idx="1">
                  <c:v>МлК-РП</c:v>
                </c:pt>
                <c:pt idx="2">
                  <c:v>МеК</c:v>
                </c:pt>
                <c:pt idx="3">
                  <c:v>МеК-РП</c:v>
                </c:pt>
                <c:pt idx="4">
                  <c:v>К-ЗП</c:v>
                </c:pt>
                <c:pt idx="5">
                  <c:v>Г-пл</c:v>
                </c:pt>
                <c:pt idx="6">
                  <c:v>Биволи</c:v>
                </c:pt>
                <c:pt idx="7">
                  <c:v>ДПЖ-РП</c:v>
                </c:pt>
                <c:pt idx="8">
                  <c:v>ДПЖ-пл</c:v>
                </c:pt>
                <c:pt idx="9">
                  <c:v>ДПЖ–МП</c:v>
                </c:pt>
              </c:strCache>
            </c:strRef>
          </c:cat>
          <c:val>
            <c:numRef>
              <c:f>Sheet1!$B$2:$B$11</c:f>
              <c:numCache>
                <c:formatCode>#,##0</c:formatCode>
                <c:ptCount val="10"/>
                <c:pt idx="0">
                  <c:v>2497</c:v>
                </c:pt>
                <c:pt idx="1">
                  <c:v>704</c:v>
                </c:pt>
                <c:pt idx="2">
                  <c:v>3845</c:v>
                </c:pt>
                <c:pt idx="3">
                  <c:v>219</c:v>
                </c:pt>
                <c:pt idx="4">
                  <c:v>484</c:v>
                </c:pt>
                <c:pt idx="5">
                  <c:v>579</c:v>
                </c:pt>
                <c:pt idx="6">
                  <c:v>237</c:v>
                </c:pt>
                <c:pt idx="7">
                  <c:v>1203</c:v>
                </c:pt>
                <c:pt idx="8">
                  <c:v>1408</c:v>
                </c:pt>
                <c:pt idx="9">
                  <c:v>803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D9DD-4EF4-9B9E-332BD09ACBF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заявления 2025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Sheet1!$A$2:$A$11</c:f>
              <c:strCache>
                <c:ptCount val="10"/>
                <c:pt idx="0">
                  <c:v>МлК</c:v>
                </c:pt>
                <c:pt idx="1">
                  <c:v>МлК-РП</c:v>
                </c:pt>
                <c:pt idx="2">
                  <c:v>МеК</c:v>
                </c:pt>
                <c:pt idx="3">
                  <c:v>МеК-РП</c:v>
                </c:pt>
                <c:pt idx="4">
                  <c:v>К-ЗП</c:v>
                </c:pt>
                <c:pt idx="5">
                  <c:v>Г-пл</c:v>
                </c:pt>
                <c:pt idx="6">
                  <c:v>Биволи</c:v>
                </c:pt>
                <c:pt idx="7">
                  <c:v>ДПЖ-РП</c:v>
                </c:pt>
                <c:pt idx="8">
                  <c:v>ДПЖ-пл</c:v>
                </c:pt>
                <c:pt idx="9">
                  <c:v>ДПЖ–МП</c:v>
                </c:pt>
              </c:strCache>
            </c:strRef>
          </c:cat>
          <c:val>
            <c:numRef>
              <c:f>Sheet1!$C$2:$C$11</c:f>
              <c:numCache>
                <c:formatCode>#,##0</c:formatCode>
                <c:ptCount val="10"/>
                <c:pt idx="0">
                  <c:v>2312</c:v>
                </c:pt>
                <c:pt idx="1">
                  <c:v>703</c:v>
                </c:pt>
                <c:pt idx="2">
                  <c:v>3879</c:v>
                </c:pt>
                <c:pt idx="3">
                  <c:v>246</c:v>
                </c:pt>
                <c:pt idx="4">
                  <c:v>524</c:v>
                </c:pt>
                <c:pt idx="5">
                  <c:v>577</c:v>
                </c:pt>
                <c:pt idx="6">
                  <c:v>233</c:v>
                </c:pt>
                <c:pt idx="7">
                  <c:v>1181</c:v>
                </c:pt>
                <c:pt idx="8">
                  <c:v>1251</c:v>
                </c:pt>
                <c:pt idx="9">
                  <c:v>749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D9DD-4EF4-9B9E-332BD09ACB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31343663"/>
        <c:axId val="531341583"/>
        <c:axId val="0"/>
      </c:bar3DChart>
      <c:catAx>
        <c:axId val="5313436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1583"/>
        <c:crosses val="autoZero"/>
        <c:auto val="1"/>
        <c:lblAlgn val="ctr"/>
        <c:lblOffset val="100"/>
        <c:noMultiLvlLbl val="0"/>
      </c:catAx>
      <c:valAx>
        <c:axId val="5313415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366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1"/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6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sideWall>
    <c:back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backWall>
    <c:plotArea>
      <c:layout>
        <c:manualLayout>
          <c:layoutTarget val="inner"/>
          <c:xMode val="edge"/>
          <c:yMode val="edge"/>
          <c:x val="0.28420158986082977"/>
          <c:y val="6.4147859350377423E-2"/>
          <c:w val="0.71029841035570562"/>
          <c:h val="0.5501419656318794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заявления 2024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Sheet1!$A$2:$A$9</c:f>
              <c:strCache>
                <c:ptCount val="8"/>
                <c:pt idx="0">
                  <c:v>Еко-БЖ</c:v>
                </c:pt>
                <c:pt idx="1">
                  <c:v>Еко-БРЕИ</c:v>
                </c:pt>
                <c:pt idx="2">
                  <c:v>Еко-ЗВПП</c:v>
                </c:pt>
                <c:pt idx="3">
                  <c:v>Еко-НИП</c:v>
                </c:pt>
                <c:pt idx="4">
                  <c:v>Еко-ТН</c:v>
                </c:pt>
                <c:pt idx="5">
                  <c:v>Еко-ПЗП</c:v>
                </c:pt>
                <c:pt idx="6">
                  <c:v>Еко-ГТ</c:v>
                </c:pt>
                <c:pt idx="7">
                  <c:v>Еко-РОК</c:v>
                </c:pt>
              </c:strCache>
            </c:strRef>
          </c:cat>
          <c:val>
            <c:numRef>
              <c:f>Sheet1!$B$2:$B$9</c:f>
              <c:numCache>
                <c:formatCode>#,##0</c:formatCode>
                <c:ptCount val="8"/>
                <c:pt idx="0">
                  <c:v>339</c:v>
                </c:pt>
                <c:pt idx="1">
                  <c:v>5198</c:v>
                </c:pt>
                <c:pt idx="2">
                  <c:v>6974</c:v>
                </c:pt>
                <c:pt idx="3">
                  <c:v>16555</c:v>
                </c:pt>
                <c:pt idx="4">
                  <c:v>4558</c:v>
                </c:pt>
                <c:pt idx="5">
                  <c:v>2259</c:v>
                </c:pt>
                <c:pt idx="6">
                  <c:v>201</c:v>
                </c:pt>
                <c:pt idx="7">
                  <c:v>21848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F4AC-4FFC-B836-28B1F102BA0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заявления 2025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Sheet1!$A$2:$A$9</c:f>
              <c:strCache>
                <c:ptCount val="8"/>
                <c:pt idx="0">
                  <c:v>Еко-БЖ</c:v>
                </c:pt>
                <c:pt idx="1">
                  <c:v>Еко-БРЕИ</c:v>
                </c:pt>
                <c:pt idx="2">
                  <c:v>Еко-ЗВПП</c:v>
                </c:pt>
                <c:pt idx="3">
                  <c:v>Еко-НИП</c:v>
                </c:pt>
                <c:pt idx="4">
                  <c:v>Еко-ТН</c:v>
                </c:pt>
                <c:pt idx="5">
                  <c:v>Еко-ПЗП</c:v>
                </c:pt>
                <c:pt idx="6">
                  <c:v>Еко-ГТ</c:v>
                </c:pt>
                <c:pt idx="7">
                  <c:v>Еко-РОК</c:v>
                </c:pt>
              </c:strCache>
            </c:strRef>
          </c:cat>
          <c:val>
            <c:numRef>
              <c:f>Sheet1!$C$2:$C$9</c:f>
              <c:numCache>
                <c:formatCode>#,##0</c:formatCode>
                <c:ptCount val="8"/>
                <c:pt idx="0">
                  <c:v>532</c:v>
                </c:pt>
                <c:pt idx="1">
                  <c:v>5932</c:v>
                </c:pt>
                <c:pt idx="2">
                  <c:v>9629</c:v>
                </c:pt>
                <c:pt idx="3">
                  <c:v>17750</c:v>
                </c:pt>
                <c:pt idx="4">
                  <c:v>5295</c:v>
                </c:pt>
                <c:pt idx="5">
                  <c:v>3308</c:v>
                </c:pt>
                <c:pt idx="6">
                  <c:v>202</c:v>
                </c:pt>
                <c:pt idx="7">
                  <c:v>21772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F4AC-4FFC-B836-28B1F102BA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31343663"/>
        <c:axId val="531341583"/>
        <c:axId val="0"/>
      </c:bar3DChart>
      <c:catAx>
        <c:axId val="5313436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1583"/>
        <c:crosses val="autoZero"/>
        <c:auto val="1"/>
        <c:lblAlgn val="ctr"/>
        <c:lblOffset val="100"/>
        <c:noMultiLvlLbl val="0"/>
      </c:catAx>
      <c:valAx>
        <c:axId val="5313415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366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6">
        <a:lumMod val="20000"/>
        <a:lumOff val="80000"/>
      </a:schemeClr>
    </a:solidFill>
    <a:ln>
      <a:solidFill>
        <a:schemeClr val="tx1"/>
      </a:solidFill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sideWall>
    <c:back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заявления 2024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Sheet1!$A$2:$A$15</c:f>
              <c:strCache>
                <c:ptCount val="14"/>
                <c:pt idx="0">
                  <c:v>БР</c:v>
                </c:pt>
                <c:pt idx="1">
                  <c:v>БРП</c:v>
                </c:pt>
                <c:pt idx="2">
                  <c:v>ХЖ-АМР</c:v>
                </c:pt>
                <c:pt idx="3">
                  <c:v>ОМП</c:v>
                </c:pt>
                <c:pt idx="4">
                  <c:v>ПЗП-деградирали</c:v>
                </c:pt>
                <c:pt idx="5">
                  <c:v>СККУ</c:v>
                </c:pt>
                <c:pt idx="6">
                  <c:v>СККУ-2</c:v>
                </c:pt>
                <c:pt idx="7">
                  <c:v>СЗМ</c:v>
                </c:pt>
                <c:pt idx="8">
                  <c:v>паша</c:v>
                </c:pt>
                <c:pt idx="9">
                  <c:v>Опрашване
(АЕИ 3.2)</c:v>
                </c:pt>
                <c:pt idx="10">
                  <c:v>БП</c:v>
                </c:pt>
                <c:pt idx="11">
                  <c:v>БПП</c:v>
                </c:pt>
                <c:pt idx="12">
                  <c:v>СИП</c:v>
                </c:pt>
                <c:pt idx="13">
                  <c:v>Опрашване
(АЕИ 3.1)</c:v>
                </c:pt>
              </c:strCache>
            </c:strRef>
          </c:cat>
          <c:val>
            <c:numRef>
              <c:f>Sheet1!$B$2:$B$15</c:f>
              <c:numCache>
                <c:formatCode>#,##0</c:formatCode>
                <c:ptCount val="14"/>
                <c:pt idx="0">
                  <c:v>1420</c:v>
                </c:pt>
                <c:pt idx="1">
                  <c:v>872</c:v>
                </c:pt>
                <c:pt idx="2">
                  <c:v>1205</c:v>
                </c:pt>
                <c:pt idx="3">
                  <c:v>530</c:v>
                </c:pt>
                <c:pt idx="4">
                  <c:v>6</c:v>
                </c:pt>
                <c:pt idx="5">
                  <c:v>134</c:v>
                </c:pt>
                <c:pt idx="6">
                  <c:v>61</c:v>
                </c:pt>
                <c:pt idx="7">
                  <c:v>217</c:v>
                </c:pt>
                <c:pt idx="8">
                  <c:v>358</c:v>
                </c:pt>
                <c:pt idx="9">
                  <c:v>7</c:v>
                </c:pt>
                <c:pt idx="10">
                  <c:v>762</c:v>
                </c:pt>
                <c:pt idx="11">
                  <c:v>172</c:v>
                </c:pt>
                <c:pt idx="12">
                  <c:v>3</c:v>
                </c:pt>
                <c:pt idx="13">
                  <c:v>316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D9DD-4EF4-9B9E-332BD09ACBF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заявления 2025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Sheet1!$A$2:$A$15</c:f>
              <c:strCache>
                <c:ptCount val="14"/>
                <c:pt idx="0">
                  <c:v>БР</c:v>
                </c:pt>
                <c:pt idx="1">
                  <c:v>БРП</c:v>
                </c:pt>
                <c:pt idx="2">
                  <c:v>ХЖ-АМР</c:v>
                </c:pt>
                <c:pt idx="3">
                  <c:v>ОМП</c:v>
                </c:pt>
                <c:pt idx="4">
                  <c:v>ПЗП-деградирали</c:v>
                </c:pt>
                <c:pt idx="5">
                  <c:v>СККУ</c:v>
                </c:pt>
                <c:pt idx="6">
                  <c:v>СККУ-2</c:v>
                </c:pt>
                <c:pt idx="7">
                  <c:v>СЗМ</c:v>
                </c:pt>
                <c:pt idx="8">
                  <c:v>паша</c:v>
                </c:pt>
                <c:pt idx="9">
                  <c:v>Опрашване
(АЕИ 3.2)</c:v>
                </c:pt>
                <c:pt idx="10">
                  <c:v>БП</c:v>
                </c:pt>
                <c:pt idx="11">
                  <c:v>БПП</c:v>
                </c:pt>
                <c:pt idx="12">
                  <c:v>СИП</c:v>
                </c:pt>
                <c:pt idx="13">
                  <c:v>Опрашване
(АЕИ 3.1)</c:v>
                </c:pt>
              </c:strCache>
            </c:strRef>
          </c:cat>
          <c:val>
            <c:numRef>
              <c:f>Sheet1!$C$2:$C$15</c:f>
              <c:numCache>
                <c:formatCode>#,##0</c:formatCode>
                <c:ptCount val="14"/>
                <c:pt idx="0">
                  <c:v>1676</c:v>
                </c:pt>
                <c:pt idx="1">
                  <c:v>1212</c:v>
                </c:pt>
                <c:pt idx="2">
                  <c:v>2962</c:v>
                </c:pt>
                <c:pt idx="3">
                  <c:v>1726</c:v>
                </c:pt>
                <c:pt idx="4">
                  <c:v>5</c:v>
                </c:pt>
                <c:pt idx="5">
                  <c:v>294</c:v>
                </c:pt>
                <c:pt idx="6">
                  <c:v>172</c:v>
                </c:pt>
                <c:pt idx="7">
                  <c:v>582</c:v>
                </c:pt>
                <c:pt idx="8">
                  <c:v>98</c:v>
                </c:pt>
                <c:pt idx="9">
                  <c:v>5</c:v>
                </c:pt>
                <c:pt idx="10">
                  <c:v>1180</c:v>
                </c:pt>
                <c:pt idx="11">
                  <c:v>140</c:v>
                </c:pt>
                <c:pt idx="12">
                  <c:v>3</c:v>
                </c:pt>
                <c:pt idx="13">
                  <c:v>380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D9DD-4EF4-9B9E-332BD09ACB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31343663"/>
        <c:axId val="531341583"/>
        <c:axId val="0"/>
      </c:bar3DChart>
      <c:catAx>
        <c:axId val="5313436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1583"/>
        <c:crosses val="autoZero"/>
        <c:auto val="1"/>
        <c:lblAlgn val="ctr"/>
        <c:lblOffset val="100"/>
        <c:noMultiLvlLbl val="0"/>
      </c:catAx>
      <c:valAx>
        <c:axId val="5313415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366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1"/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6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sideWall>
    <c:backWall>
      <c:thickness val="0"/>
      <c:spPr>
        <a:noFill/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backWall>
    <c:plotArea>
      <c:layout>
        <c:manualLayout>
          <c:layoutTarget val="inner"/>
          <c:xMode val="edge"/>
          <c:yMode val="edge"/>
          <c:x val="0.28420158986082977"/>
          <c:y val="6.4147859350377423E-2"/>
          <c:w val="0.71029841035570562"/>
          <c:h val="0.5501419656318794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заявления 2024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НР 1</c:v>
                </c:pt>
                <c:pt idx="1">
                  <c:v>НР 2</c:v>
                </c:pt>
                <c:pt idx="2">
                  <c:v>НР 3</c:v>
                </c:pt>
                <c:pt idx="3">
                  <c:v>Н2000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17752</c:v>
                </c:pt>
                <c:pt idx="1">
                  <c:v>5371</c:v>
                </c:pt>
                <c:pt idx="2">
                  <c:v>717</c:v>
                </c:pt>
                <c:pt idx="3">
                  <c:v>12277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009C-4745-ACD9-0149EB50986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заявления 2025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НР 1</c:v>
                </c:pt>
                <c:pt idx="1">
                  <c:v>НР 2</c:v>
                </c:pt>
                <c:pt idx="2">
                  <c:v>НР 3</c:v>
                </c:pt>
                <c:pt idx="3">
                  <c:v>Н2000</c:v>
                </c:pt>
              </c:strCache>
            </c:strRef>
          </c:cat>
          <c:val>
            <c:numRef>
              <c:f>Sheet1!$C$2:$C$5</c:f>
              <c:numCache>
                <c:formatCode>#,##0</c:formatCode>
                <c:ptCount val="4"/>
                <c:pt idx="0">
                  <c:v>17802</c:v>
                </c:pt>
                <c:pt idx="1">
                  <c:v>5262</c:v>
                </c:pt>
                <c:pt idx="2">
                  <c:v>699</c:v>
                </c:pt>
                <c:pt idx="3">
                  <c:v>12013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009C-4745-ACD9-0149EB5098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31343663"/>
        <c:axId val="531341583"/>
        <c:axId val="0"/>
      </c:bar3DChart>
      <c:catAx>
        <c:axId val="5313436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1583"/>
        <c:crosses val="autoZero"/>
        <c:auto val="1"/>
        <c:lblAlgn val="ctr"/>
        <c:lblOffset val="100"/>
        <c:noMultiLvlLbl val="0"/>
      </c:catAx>
      <c:valAx>
        <c:axId val="5313415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134366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/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6">
        <a:lumMod val="20000"/>
        <a:lumOff val="80000"/>
      </a:schemeClr>
    </a:solidFill>
    <a:ln>
      <a:solidFill>
        <a:schemeClr val="tx1"/>
      </a:solidFill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B4FAF-1CBA-4C53-97D4-2191DF9370F2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91FCC-AC2B-4295-8C14-C1CA4FF1DB9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42263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91FCC-AC2B-4295-8C14-C1CA4FF1DB9F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16545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91FCC-AC2B-4295-8C14-C1CA4FF1DB9F}" type="slidenum">
              <a:rPr lang="bg-BG" smtClean="0"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35069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91FCC-AC2B-4295-8C14-C1CA4FF1DB9F}" type="slidenum">
              <a:rPr lang="bg-BG" smtClean="0"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2720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91FCC-AC2B-4295-8C14-C1CA4FF1DB9F}" type="slidenum">
              <a:rPr lang="bg-BG" smtClean="0"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53763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91FCC-AC2B-4295-8C14-C1CA4FF1DB9F}" type="slidenum">
              <a:rPr lang="bg-BG" smtClean="0"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59820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CD6-9F33-471C-BBAE-FF960031D76E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86E9-3A24-4D69-95F1-4B0CE72E40A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55749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CD6-9F33-471C-BBAE-FF960031D76E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86E9-3A24-4D69-95F1-4B0CE72E40A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43802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CD6-9F33-471C-BBAE-FF960031D76E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86E9-3A24-4D69-95F1-4B0CE72E40A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08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CD6-9F33-471C-BBAE-FF960031D76E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86E9-3A24-4D69-95F1-4B0CE72E40A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7793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CD6-9F33-471C-BBAE-FF960031D76E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86E9-3A24-4D69-95F1-4B0CE72E40A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1803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CD6-9F33-471C-BBAE-FF960031D76E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86E9-3A24-4D69-95F1-4B0CE72E40A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77667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CD6-9F33-471C-BBAE-FF960031D76E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86E9-3A24-4D69-95F1-4B0CE72E40A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66798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CD6-9F33-471C-BBAE-FF960031D76E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86E9-3A24-4D69-95F1-4B0CE72E40A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13820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CD6-9F33-471C-BBAE-FF960031D76E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86E9-3A24-4D69-95F1-4B0CE72E40A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79063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CD6-9F33-471C-BBAE-FF960031D76E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86E9-3A24-4D69-95F1-4B0CE72E40A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5180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CD6-9F33-471C-BBAE-FF960031D76E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286E9-3A24-4D69-95F1-4B0CE72E40A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8521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5ECD6-9F33-471C-BBAE-FF960031D76E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286E9-3A24-4D69-95F1-4B0CE72E40A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7850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2429"/>
            <a:ext cx="11975977" cy="2989752"/>
          </a:xfrm>
        </p:spPr>
        <p:txBody>
          <a:bodyPr>
            <a:noAutofit/>
          </a:bodyPr>
          <a:lstStyle/>
          <a:p>
            <a:r>
              <a:rPr lang="ru-RU" sz="4200" b="1" i="1" dirty="0">
                <a:ln w="0">
                  <a:solidFill>
                    <a:srgbClr val="00B05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Напредък в областта на директните плащания и секторните интервенции от Стратегическия план за развитие на земеделието и селските райони 2023 – 2027</a:t>
            </a:r>
            <a:endParaRPr lang="bg-BG" sz="4200" b="1" dirty="0">
              <a:ln w="0">
                <a:solidFill>
                  <a:srgbClr val="00B050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Logo_DFZ_BG_RG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941796" cy="8065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73"/>
          <a:stretch/>
        </p:blipFill>
        <p:spPr>
          <a:xfrm>
            <a:off x="-1" y="3062181"/>
            <a:ext cx="4438835" cy="37807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7"/>
          <a:stretch/>
        </p:blipFill>
        <p:spPr>
          <a:xfrm>
            <a:off x="7776839" y="3067234"/>
            <a:ext cx="4415160" cy="3775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4"/>
          <a:stretch/>
        </p:blipFill>
        <p:spPr>
          <a:xfrm>
            <a:off x="4034902" y="3062181"/>
            <a:ext cx="4092605" cy="37807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1779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192784" y="35190"/>
            <a:ext cx="8995044" cy="807893"/>
          </a:xfrm>
        </p:spPr>
        <p:txBody>
          <a:bodyPr>
            <a:noAutofit/>
          </a:bodyPr>
          <a:lstStyle/>
          <a:p>
            <a:pPr algn="ctr"/>
            <a:r>
              <a:rPr lang="bg-BG" sz="3600" b="1" dirty="0">
                <a:ln>
                  <a:solidFill>
                    <a:srgbClr val="00B05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Оторизирани суми за кампания 2024</a:t>
            </a:r>
          </a:p>
        </p:txBody>
      </p:sp>
      <p:pic>
        <p:nvPicPr>
          <p:cNvPr id="6" name="Picture 5" descr="Logo_DFZ_BG_RG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941796" cy="806592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523562"/>
              </p:ext>
            </p:extLst>
          </p:nvPr>
        </p:nvGraphicFramePr>
        <p:xfrm>
          <a:off x="730573" y="843083"/>
          <a:ext cx="4687088" cy="5813814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503697">
                  <a:extLst>
                    <a:ext uri="{9D8B030D-6E8A-4147-A177-3AD203B41FA5}">
                      <a16:colId xmlns:a16="http://schemas.microsoft.com/office/drawing/2014/main" val="179743696"/>
                    </a:ext>
                  </a:extLst>
                </a:gridCol>
                <a:gridCol w="1381223">
                  <a:extLst>
                    <a:ext uri="{9D8B030D-6E8A-4147-A177-3AD203B41FA5}">
                      <a16:colId xmlns:a16="http://schemas.microsoft.com/office/drawing/2014/main" val="4075969295"/>
                    </a:ext>
                  </a:extLst>
                </a:gridCol>
                <a:gridCol w="1802168">
                  <a:extLst>
                    <a:ext uri="{9D8B030D-6E8A-4147-A177-3AD203B41FA5}">
                      <a16:colId xmlns:a16="http://schemas.microsoft.com/office/drawing/2014/main" val="3818482398"/>
                    </a:ext>
                  </a:extLst>
                </a:gridCol>
              </a:tblGrid>
              <a:tr h="207522">
                <a:tc>
                  <a:txBody>
                    <a:bodyPr/>
                    <a:lstStyle/>
                    <a:p>
                      <a:pPr algn="ctr" fontAlgn="b"/>
                      <a:r>
                        <a:rPr lang="bg-BG" sz="1300" b="1" i="0" u="none" strike="noStrike" dirty="0">
                          <a:effectLst/>
                        </a:rPr>
                        <a:t>Интервенция</a:t>
                      </a:r>
                      <a:endParaRPr lang="bg-BG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300" b="1" i="0" u="none" strike="noStrike" dirty="0">
                          <a:effectLst/>
                        </a:rPr>
                        <a:t>Брой заявления</a:t>
                      </a:r>
                      <a:endParaRPr lang="bg-BG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300" b="1" i="0" u="none" strike="noStrike" dirty="0">
                          <a:effectLst/>
                        </a:rPr>
                        <a:t>Оторизирана сума</a:t>
                      </a:r>
                      <a:endParaRPr lang="bg-BG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022630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 dirty="0">
                          <a:effectLst/>
                        </a:rPr>
                        <a:t>ОПДУ</a:t>
                      </a:r>
                      <a:endParaRPr lang="bg-BG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46 114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750 872 986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0554820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ДП-ОПДУ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44 642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163 504 561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5969281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 dirty="0">
                          <a:effectLst/>
                        </a:rPr>
                        <a:t>ДЗС</a:t>
                      </a:r>
                      <a:endParaRPr lang="bg-BG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5 918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14 211 332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6105193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МЗС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1 687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21 018 316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3101898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Памук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3 079 827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72327080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ИП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7 545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44 768 680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9494435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 dirty="0">
                          <a:effectLst/>
                        </a:rPr>
                        <a:t>ИП-Н</a:t>
                      </a:r>
                      <a:endParaRPr lang="bg-BG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2 090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2 273 730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8384612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 dirty="0">
                          <a:effectLst/>
                        </a:rPr>
                        <a:t>ИЗ-ДККП</a:t>
                      </a:r>
                      <a:endParaRPr lang="bg-BG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1 456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5 156 513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81039827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ИЗ-П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1 042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4 310 622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4944362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ИЗ-МЗДП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3 053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8 264 095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8259319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 dirty="0">
                          <a:effectLst/>
                        </a:rPr>
                        <a:t>ИЗ-ЛЧ</a:t>
                      </a:r>
                      <a:endParaRPr lang="bg-BG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702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3 608 098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48368435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ИЗ-ПСК</a:t>
                      </a: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942 976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9837138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ИОП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1 264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11 929 043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7631628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ИЗП-пл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367 487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9021998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ИПК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14 019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31 718 667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8413379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Еко-БЖ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336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26 392 963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3923899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Еко-БРЕИ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5 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291</a:t>
                      </a:r>
                      <a:endParaRPr lang="bg-BG" sz="1300" b="0" i="0" u="none" strike="noStrike" dirty="0">
                        <a:solidFill>
                          <a:srgbClr val="000000"/>
                        </a:solidFill>
                        <a:effectLst/>
                        <a:latin typeface=" calibri (Body)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8 7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70</a:t>
                      </a:r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 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901</a:t>
                      </a:r>
                      <a:endParaRPr lang="bg-BG" sz="1300" b="0" i="0" u="none" strike="noStrike" dirty="0">
                        <a:solidFill>
                          <a:srgbClr val="000000"/>
                        </a:solidFill>
                        <a:effectLst/>
                        <a:latin typeface=" calibri (Body)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13178243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Еко-ЗВПП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6 912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77 176 816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355917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Еко-НИП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16 492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166 614 806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3671553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 dirty="0">
                          <a:effectLst/>
                        </a:rPr>
                        <a:t>Еко-ТН</a:t>
                      </a:r>
                      <a:endParaRPr lang="bg-BG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4 412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11 611 104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1101252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Еко-ПЗП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2 244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14 826 678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9651446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Еко-ГТ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776 937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9376245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Еко-РОК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21 317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85 265 182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7656430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НР 1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u="none" strike="noStrike" dirty="0">
                          <a:effectLst/>
                        </a:rPr>
                        <a:t>17 69</a:t>
                      </a:r>
                      <a:r>
                        <a:rPr lang="en-US" sz="1300" u="none" strike="noStrike" dirty="0">
                          <a:effectLst/>
                        </a:rPr>
                        <a:t>0</a:t>
                      </a:r>
                      <a:endParaRPr lang="bg-BG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u="none" strike="noStrike" dirty="0">
                          <a:effectLst/>
                        </a:rPr>
                        <a:t>8</a:t>
                      </a:r>
                      <a:r>
                        <a:rPr lang="en-US" sz="1300" u="none" strike="noStrike" dirty="0">
                          <a:effectLst/>
                        </a:rPr>
                        <a:t>4</a:t>
                      </a:r>
                      <a:r>
                        <a:rPr lang="bg-BG" sz="1300" u="none" strike="noStrike" dirty="0">
                          <a:effectLst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</a:rPr>
                        <a:t>233</a:t>
                      </a:r>
                      <a:r>
                        <a:rPr lang="bg-BG" sz="1300" u="none" strike="noStrike" dirty="0">
                          <a:effectLst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</a:rPr>
                        <a:t>698</a:t>
                      </a:r>
                      <a:endParaRPr lang="bg-BG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extLst>
                  <a:ext uri="{0D108BD9-81ED-4DB2-BD59-A6C34878D82A}">
                    <a16:rowId xmlns:a16="http://schemas.microsoft.com/office/drawing/2014/main" val="3894702501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НР 2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5 343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16 350 951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7714629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>
                          <a:effectLst/>
                        </a:rPr>
                        <a:t>НР 3</a:t>
                      </a:r>
                      <a:endParaRPr lang="bg-BG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711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1 455 749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82077375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u="none" strike="noStrike" dirty="0">
                          <a:effectLst/>
                        </a:rPr>
                        <a:t>Н2000</a:t>
                      </a:r>
                      <a:endParaRPr lang="bg-BG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10 581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43 675 855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630255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886699" y="6266378"/>
            <a:ext cx="3434293" cy="33855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bg-BG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Общо оторизирани 1 942 383 513 лв.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161057"/>
              </p:ext>
            </p:extLst>
          </p:nvPr>
        </p:nvGraphicFramePr>
        <p:xfrm>
          <a:off x="6119648" y="853878"/>
          <a:ext cx="5201344" cy="541250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988227">
                  <a:extLst>
                    <a:ext uri="{9D8B030D-6E8A-4147-A177-3AD203B41FA5}">
                      <a16:colId xmlns:a16="http://schemas.microsoft.com/office/drawing/2014/main" val="179743696"/>
                    </a:ext>
                  </a:extLst>
                </a:gridCol>
                <a:gridCol w="1523124">
                  <a:extLst>
                    <a:ext uri="{9D8B030D-6E8A-4147-A177-3AD203B41FA5}">
                      <a16:colId xmlns:a16="http://schemas.microsoft.com/office/drawing/2014/main" val="4075969295"/>
                    </a:ext>
                  </a:extLst>
                </a:gridCol>
                <a:gridCol w="1689993">
                  <a:extLst>
                    <a:ext uri="{9D8B030D-6E8A-4147-A177-3AD203B41FA5}">
                      <a16:colId xmlns:a16="http://schemas.microsoft.com/office/drawing/2014/main" val="3818482398"/>
                    </a:ext>
                  </a:extLst>
                </a:gridCol>
              </a:tblGrid>
              <a:tr h="207522">
                <a:tc>
                  <a:txBody>
                    <a:bodyPr/>
                    <a:lstStyle/>
                    <a:p>
                      <a:pPr algn="ctr" fontAlgn="b"/>
                      <a:r>
                        <a:rPr lang="bg-BG" sz="1300" b="1" i="0" u="none" strike="noStrike" dirty="0">
                          <a:effectLst/>
                        </a:rPr>
                        <a:t>Интервенция</a:t>
                      </a:r>
                      <a:endParaRPr lang="bg-BG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300" b="1" i="0" u="none" strike="noStrike" dirty="0">
                          <a:effectLst/>
                        </a:rPr>
                        <a:t>Брой заявления</a:t>
                      </a:r>
                      <a:endParaRPr lang="bg-BG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300" b="1" i="0" u="none" strike="noStrike" dirty="0">
                          <a:effectLst/>
                        </a:rPr>
                        <a:t>Оторизирана сума</a:t>
                      </a:r>
                      <a:endParaRPr lang="bg-BG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8" marR="8058" marT="8058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022630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МлК</a:t>
                      </a:r>
                      <a:endParaRPr lang="bg-BG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2 490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21 713 405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0554820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МлК-РП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702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32 984 647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5969281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МеК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3 823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26 426 992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6105193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МеК-РП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219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4 963 314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3101898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К-ЗП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484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6 222 514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72327080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Г-пл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574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1 092 196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9494435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Биволи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235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4 730 593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48384612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ДПЖ-РП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1 195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17 224 819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81039827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ДПЖ-пл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1 405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1 643 947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4944362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ДПЖ–МП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800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6 094 486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8259319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ПНДЖ 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4 625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19 860 713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48368435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ПНДЖ 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5 749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 calibri (Body)"/>
                        </a:rPr>
                        <a:t>28 918 998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7631628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ПНДТ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8 403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70 821 367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9021998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БР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1383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27 486 310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8413379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БРП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852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17 885 228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3923899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ХЖ-АМР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1 729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27 728 908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13178243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СККУ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127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775 065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355917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СККУ-2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88 919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2468290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СЗМ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198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852 961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3671553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ОМП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517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6 973 440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1101252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паша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354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3 408 326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9651446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БП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757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8 559 595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9376245"/>
                  </a:ext>
                </a:extLst>
              </a:tr>
              <a:tr h="221498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БПП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159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1 773 436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7656430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опрашване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238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856 273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4702501"/>
                  </a:ext>
                </a:extLst>
              </a:tr>
              <a:tr h="207522">
                <a:tc>
                  <a:txBody>
                    <a:bodyPr/>
                    <a:lstStyle/>
                    <a:p>
                      <a:pPr algn="l" fontAlgn="b"/>
                      <a:r>
                        <a:rPr lang="bg-BG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ПЗП-деградирали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bg-BG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 calibri (Body)"/>
                          <a:ea typeface="+mn-ea"/>
                          <a:cs typeface="+mn-cs"/>
                        </a:rPr>
                        <a:t>118 488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7714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8926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9571" y="-19235"/>
            <a:ext cx="10556174" cy="807893"/>
          </a:xfrm>
        </p:spPr>
        <p:txBody>
          <a:bodyPr>
            <a:normAutofit/>
          </a:bodyPr>
          <a:lstStyle/>
          <a:p>
            <a:pPr algn="ctr"/>
            <a:r>
              <a:rPr lang="bg-BG" sz="2800" b="1" dirty="0">
                <a:ln>
                  <a:solidFill>
                    <a:srgbClr val="00B05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Сравнение на подадените заявления за кампании 2024 и 2025</a:t>
            </a:r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3472158"/>
              </p:ext>
            </p:extLst>
          </p:nvPr>
        </p:nvGraphicFramePr>
        <p:xfrm>
          <a:off x="1" y="962829"/>
          <a:ext cx="12192000" cy="5895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4" descr="Logo_DFZ_BG_RG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941796" cy="806592"/>
          </a:xfrm>
          <a:prstGeom prst="rect">
            <a:avLst/>
          </a:prstGeom>
        </p:spPr>
      </p:pic>
      <p:graphicFrame>
        <p:nvGraphicFramePr>
          <p:cNvPr id="6" name="Content Placeholder 6">
            <a:extLst>
              <a:ext uri="{FF2B5EF4-FFF2-40B4-BE49-F238E27FC236}">
                <a16:creationId xmlns:a16="http://schemas.microsoft.com/office/drawing/2014/main" id="{06D4D2BB-B5B5-466C-9ED6-F8B9B75188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8801572"/>
              </p:ext>
            </p:extLst>
          </p:nvPr>
        </p:nvGraphicFramePr>
        <p:xfrm>
          <a:off x="1819274" y="980763"/>
          <a:ext cx="5267325" cy="2657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6EAC282B-4E24-4E55-AFB4-274DC7EA377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3619493"/>
              </p:ext>
            </p:extLst>
          </p:nvPr>
        </p:nvGraphicFramePr>
        <p:xfrm>
          <a:off x="7239000" y="978634"/>
          <a:ext cx="3564946" cy="2061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129709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9725091"/>
              </p:ext>
            </p:extLst>
          </p:nvPr>
        </p:nvGraphicFramePr>
        <p:xfrm>
          <a:off x="1" y="962829"/>
          <a:ext cx="12192000" cy="5895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69571" y="-19235"/>
            <a:ext cx="10556174" cy="807893"/>
          </a:xfrm>
        </p:spPr>
        <p:txBody>
          <a:bodyPr>
            <a:normAutofit/>
          </a:bodyPr>
          <a:lstStyle/>
          <a:p>
            <a:pPr algn="ctr"/>
            <a:r>
              <a:rPr lang="bg-BG" sz="2800" b="1" dirty="0">
                <a:ln>
                  <a:solidFill>
                    <a:srgbClr val="00B05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Сравнение на подадените заявления за кампании 2024 и 2025</a:t>
            </a:r>
          </a:p>
        </p:txBody>
      </p:sp>
      <p:pic>
        <p:nvPicPr>
          <p:cNvPr id="7" name="Picture 6" descr="Logo_DFZ_BG_RG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941796" cy="806592"/>
          </a:xfrm>
          <a:prstGeom prst="rect">
            <a:avLst/>
          </a:prstGeom>
        </p:spPr>
      </p:pic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A43FB9AC-FB95-4D95-A737-B28EE456B5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3528103"/>
              </p:ext>
            </p:extLst>
          </p:nvPr>
        </p:nvGraphicFramePr>
        <p:xfrm>
          <a:off x="4876799" y="1193738"/>
          <a:ext cx="6927273" cy="2149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261660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98722"/>
              </p:ext>
            </p:extLst>
          </p:nvPr>
        </p:nvGraphicFramePr>
        <p:xfrm>
          <a:off x="1" y="962829"/>
          <a:ext cx="12192000" cy="5895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0530010"/>
              </p:ext>
            </p:extLst>
          </p:nvPr>
        </p:nvGraphicFramePr>
        <p:xfrm>
          <a:off x="5772150" y="963633"/>
          <a:ext cx="6095999" cy="165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69571" y="-19235"/>
            <a:ext cx="10556174" cy="807893"/>
          </a:xfrm>
        </p:spPr>
        <p:txBody>
          <a:bodyPr>
            <a:normAutofit/>
          </a:bodyPr>
          <a:lstStyle/>
          <a:p>
            <a:pPr algn="ctr"/>
            <a:r>
              <a:rPr lang="bg-BG" sz="2800" b="1" dirty="0">
                <a:ln>
                  <a:solidFill>
                    <a:srgbClr val="00B05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Сравнение на подадените заявления за кампании 2024 и 2025</a:t>
            </a:r>
          </a:p>
        </p:txBody>
      </p:sp>
      <p:pic>
        <p:nvPicPr>
          <p:cNvPr id="7" name="Picture 6" descr="Logo_DFZ_BG_RG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941796" cy="80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128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251" y="1050753"/>
            <a:ext cx="11593497" cy="5788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Приключени са:</a:t>
            </a:r>
          </a:p>
          <a:p>
            <a:r>
              <a:rPr lang="ru-RU" dirty="0"/>
              <a:t>Оторизациите по всички интервенции за кампания 2024</a:t>
            </a:r>
          </a:p>
          <a:p>
            <a:r>
              <a:rPr lang="ru-RU" dirty="0"/>
              <a:t>Кръстосаните проверки за кампания 2025</a:t>
            </a:r>
          </a:p>
          <a:p>
            <a:r>
              <a:rPr lang="ru-RU" dirty="0"/>
              <a:t>Приемите на допълнителни заявления по ЕКО-ЗВПП, ЕКО-ПЗП и ИП</a:t>
            </a:r>
          </a:p>
          <a:p>
            <a:pPr marL="0" indent="0">
              <a:buNone/>
            </a:pPr>
            <a:endParaRPr lang="ru-RU" sz="1500" dirty="0"/>
          </a:p>
          <a:p>
            <a:pPr marL="0" indent="0">
              <a:buNone/>
            </a:pPr>
            <a:r>
              <a:rPr lang="ru-RU" dirty="0"/>
              <a:t>Предстоят:</a:t>
            </a:r>
          </a:p>
          <a:p>
            <a:r>
              <a:rPr lang="ru-RU" dirty="0"/>
              <a:t>Приеми на допълнителни заявления (чрез СЕУ)</a:t>
            </a:r>
          </a:p>
          <a:p>
            <a:r>
              <a:rPr lang="ru-RU" dirty="0" smtClean="0"/>
              <a:t>Администриране </a:t>
            </a:r>
            <a:r>
              <a:rPr lang="ru-RU" dirty="0"/>
              <a:t>на подадените заявления за кампания 2025</a:t>
            </a:r>
          </a:p>
          <a:p>
            <a:r>
              <a:rPr lang="ru-RU" dirty="0"/>
              <a:t>Подготовка и старт на оторизациите за кампания 2025</a:t>
            </a:r>
          </a:p>
          <a:p>
            <a:r>
              <a:rPr lang="ru-RU" dirty="0"/>
              <a:t>Подготовка и издаване на Уведомителни писма за кампания 2024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69571" y="-19235"/>
            <a:ext cx="10556174" cy="807893"/>
          </a:xfrm>
        </p:spPr>
        <p:txBody>
          <a:bodyPr>
            <a:normAutofit/>
          </a:bodyPr>
          <a:lstStyle/>
          <a:p>
            <a:pPr algn="ctr"/>
            <a:r>
              <a:rPr lang="bg-BG" sz="3500" b="1" dirty="0">
                <a:ln>
                  <a:solidFill>
                    <a:srgbClr val="00B05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Приключени и предстоящи дейности</a:t>
            </a:r>
          </a:p>
        </p:txBody>
      </p:sp>
      <p:pic>
        <p:nvPicPr>
          <p:cNvPr id="5" name="Picture 4" descr="Logo_DFZ_BG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2043" y="-17934"/>
            <a:ext cx="1941796" cy="80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81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337" y="258618"/>
            <a:ext cx="6763326" cy="656216"/>
          </a:xfrm>
        </p:spPr>
        <p:txBody>
          <a:bodyPr>
            <a:normAutofit fontScale="90000"/>
          </a:bodyPr>
          <a:lstStyle/>
          <a:p>
            <a:r>
              <a:rPr lang="bg-BG" b="1" dirty="0">
                <a:ln w="6600">
                  <a:solidFill>
                    <a:srgbClr val="92D05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БЛАГОДАРЯ ЗА ВНИМАНИЕТО!</a:t>
            </a:r>
          </a:p>
        </p:txBody>
      </p:sp>
      <p:pic>
        <p:nvPicPr>
          <p:cNvPr id="5" name="Picture 4" descr="Logo_DFZ_BG_RG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941796" cy="80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829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3008</TotalTime>
  <Words>432</Words>
  <Application>Microsoft Office PowerPoint</Application>
  <PresentationFormat>Widescreen</PresentationFormat>
  <Paragraphs>185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 calibri (Body)</vt:lpstr>
      <vt:lpstr>Arial</vt:lpstr>
      <vt:lpstr>Calibri</vt:lpstr>
      <vt:lpstr>Calibri Light</vt:lpstr>
      <vt:lpstr>Times New Roman</vt:lpstr>
      <vt:lpstr>Office Theme</vt:lpstr>
      <vt:lpstr>Напредък в областта на директните плащания и секторните интервенции от Стратегическия план за развитие на земеделието и селските райони 2023 – 2027</vt:lpstr>
      <vt:lpstr>Оторизирани суми за кампания 2024</vt:lpstr>
      <vt:lpstr>Сравнение на подадените заявления за кампании 2024 и 2025</vt:lpstr>
      <vt:lpstr>Сравнение на подадените заявления за кампании 2024 и 2025</vt:lpstr>
      <vt:lpstr>Сравнение на подадените заявления за кампании 2024 и 2025</vt:lpstr>
      <vt:lpstr>Приключени и предстоящи дейности</vt:lpstr>
      <vt:lpstr>БЛАГОДАРЯ ЗА ВНИМАНИЕТО!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Изпълнение на интервенциите за директни плащания от Стратегическия план за развитие на земеделието и селските райони 2023 – 2027 за кампания 2023.</dc:title>
  <dc:creator>Dimitrinka Snezhkova Petkova</dc:creator>
  <cp:lastModifiedBy>Vera Yankulova Donkova</cp:lastModifiedBy>
  <cp:revision>194</cp:revision>
  <dcterms:created xsi:type="dcterms:W3CDTF">2024-08-28T11:46:02Z</dcterms:created>
  <dcterms:modified xsi:type="dcterms:W3CDTF">2025-08-15T11:32:20Z</dcterms:modified>
</cp:coreProperties>
</file>